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4"/>
  </p:sldMasterIdLst>
  <p:notesMasterIdLst>
    <p:notesMasterId r:id="rId22"/>
  </p:notesMasterIdLst>
  <p:handoutMasterIdLst>
    <p:handoutMasterId r:id="rId23"/>
  </p:handoutMasterIdLst>
  <p:sldIdLst>
    <p:sldId id="3566" r:id="rId5"/>
    <p:sldId id="3568" r:id="rId6"/>
    <p:sldId id="3560" r:id="rId7"/>
    <p:sldId id="3579" r:id="rId8"/>
    <p:sldId id="3578" r:id="rId9"/>
    <p:sldId id="3561" r:id="rId10"/>
    <p:sldId id="3569" r:id="rId11"/>
    <p:sldId id="3575" r:id="rId12"/>
    <p:sldId id="3572" r:id="rId13"/>
    <p:sldId id="3570" r:id="rId14"/>
    <p:sldId id="3576" r:id="rId15"/>
    <p:sldId id="3573" r:id="rId16"/>
    <p:sldId id="3577" r:id="rId17"/>
    <p:sldId id="3571" r:id="rId18"/>
    <p:sldId id="3574" r:id="rId19"/>
    <p:sldId id="3562" r:id="rId20"/>
    <p:sldId id="3544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제목 없는 구역" id="{61D70EEE-E18F-4F4A-A65C-31E51B552E23}">
          <p14:sldIdLst>
            <p14:sldId id="3566"/>
            <p14:sldId id="3568"/>
            <p14:sldId id="3560"/>
            <p14:sldId id="3579"/>
            <p14:sldId id="3578"/>
            <p14:sldId id="3561"/>
            <p14:sldId id="3569"/>
            <p14:sldId id="3575"/>
            <p14:sldId id="3572"/>
            <p14:sldId id="3570"/>
            <p14:sldId id="3576"/>
            <p14:sldId id="3573"/>
            <p14:sldId id="3577"/>
            <p14:sldId id="3571"/>
            <p14:sldId id="3574"/>
            <p14:sldId id="3562"/>
            <p14:sldId id="3544"/>
          </p14:sldIdLst>
        </p14:section>
        <p14:section name="기본 구역" id="{590FBB34-F4F0-478B-8636-F5416E1C862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9EDEA"/>
    <a:srgbClr val="1F6765"/>
    <a:srgbClr val="D8ECEB"/>
    <a:srgbClr val="418587"/>
    <a:srgbClr val="C9FAFC"/>
    <a:srgbClr val="A5D2D3"/>
    <a:srgbClr val="71C1B3"/>
    <a:srgbClr val="B5DBD3"/>
    <a:srgbClr val="C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739C91-EA2B-441A-B1FC-6100ADDC1FEA}">
  <a:tblStyle styleId="{A4739C91-EA2B-441A-B1FC-6100ADD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 autoAdjust="0"/>
    <p:restoredTop sz="92543" autoAdjust="0"/>
  </p:normalViewPr>
  <p:slideViewPr>
    <p:cSldViewPr snapToGrid="0">
      <p:cViewPr varScale="1">
        <p:scale>
          <a:sx n="119" d="100"/>
          <a:sy n="119" d="100"/>
        </p:scale>
        <p:origin x="232" y="4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EE2-0F71-437D-9438-13CCE6E2D3A4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F53A9-D8CC-4D53-A6BF-2C0C2798E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0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8839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819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091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487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681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479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941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3432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085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922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724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82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9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088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396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176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endParaRPr lang="en-US" altLang="ko-KR"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1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7CF2056-2E41-4C40-AE19-A9A1125F8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A947DF-4474-4457-99B3-14ADC3E3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b="21945"/>
          <a:stretch/>
        </p:blipFill>
        <p:spPr>
          <a:xfrm>
            <a:off x="0" y="0"/>
            <a:ext cx="12192000" cy="36005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C2DB1-E1BF-4A77-BBF7-D6BABA4974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5" b="2194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 dirty="0"/>
          </a:p>
        </p:txBody>
      </p:sp>
      <p:cxnSp>
        <p:nvCxnSpPr>
          <p:cNvPr id="18" name="Google Shape;18;p3"/>
          <p:cNvCxnSpPr>
            <a:cxnSpLocks/>
            <a:stCxn id="22" idx="1"/>
            <a:endCxn id="22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102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831"/>
                <a:buFont typeface="Arial"/>
                <a:buNone/>
              </a:pPr>
              <a:t>‹#›</a:t>
            </a:fld>
            <a:endParaRPr sz="1023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92" b="1" i="0" u="none" strike="noStrike" cap="none" dirty="0">
                <a:solidFill>
                  <a:srgbClr val="34AEAA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/>
                <a:sym typeface="Arial"/>
              </a:rPr>
              <a:t>KT AIVLE School</a:t>
            </a:r>
            <a:endParaRPr sz="1723" dirty="0">
              <a:solidFill>
                <a:srgbClr val="34AEAA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68935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95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0641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390779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7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B33C9-9F17-4570-866B-17EF57204CD7}"/>
              </a:ext>
            </a:extLst>
          </p:cNvPr>
          <p:cNvSpPr/>
          <p:nvPr userDrawn="1"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Google Shape;12;p40">
            <a:extLst>
              <a:ext uri="{FF2B5EF4-FFF2-40B4-BE49-F238E27FC236}">
                <a16:creationId xmlns:a16="http://schemas.microsoft.com/office/drawing/2014/main" id="{101F6C97-5613-4029-91DD-AB91A50C6258}"/>
              </a:ext>
            </a:extLst>
          </p:cNvPr>
          <p:cNvCxnSpPr/>
          <p:nvPr userDrawn="1"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39;p42">
            <a:extLst>
              <a:ext uri="{FF2B5EF4-FFF2-40B4-BE49-F238E27FC236}">
                <a16:creationId xmlns:a16="http://schemas.microsoft.com/office/drawing/2014/main" id="{CD0CE241-17D8-47FB-BD1F-FE7D316AC62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69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 dirty="0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562722" marR="0" lvl="0" indent="-484566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8165" marR="0" lvl="2" indent="-416804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0887" marR="0" lvl="3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3609" marR="0" lvl="4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6331" marR="0" lvl="5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39052" marR="0" lvl="6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1774" marR="0" lvl="7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4496" marR="0" lvl="8" indent="-422041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54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62722" marR="0" lvl="0" indent="-45658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7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25444" marR="0" lvl="1" indent="-433765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88165" marR="0" lvl="2" indent="-418524" algn="l" rtl="0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21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50887" marR="0" lvl="3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813609" marR="0" lvl="4" indent="-403284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76331" marR="0" lvl="5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39052" marR="0" lvl="6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01774" marR="0" lvl="7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064496" marR="0" lvl="8" indent="-40589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70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5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EA2-55BD-42D9-A3B3-20D6D22715F0}" type="datetimeFigureOut">
              <a:rPr lang="ko-KR" altLang="en-US" smtClean="0"/>
              <a:t>2024. 3. 28.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2FEC-B71F-4637-BA7F-AE62DE34B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4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83B93C-511C-42EC-BD84-5B9B054FB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" name="Google Shape;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40;p42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41;p42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43;p42"/>
          <p:cNvCxnSpPr>
            <a:cxnSpLocks/>
          </p:cNvCxnSpPr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57;p11"/>
          <p:cNvSpPr txBox="1">
            <a:spLocks/>
          </p:cNvSpPr>
          <p:nvPr/>
        </p:nvSpPr>
        <p:spPr>
          <a:xfrm>
            <a:off x="983631" y="2223951"/>
            <a:ext cx="10346157" cy="120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개발자 트랙 미니프로젝트  </a:t>
            </a: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차 </a:t>
            </a:r>
            <a:endParaRPr lang="en-US" altLang="ko-KR" sz="2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/>
            <a:endParaRPr lang="en-US" altLang="ko-KR" sz="1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l"/>
            <a:r>
              <a:rPr lang="ko-KR" altLang="en-US" sz="4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+mn-ea"/>
                <a:ea typeface="+mn-ea"/>
              </a:rPr>
              <a:t>스마트폰 센서 데이터 기반 모션 분류</a:t>
            </a:r>
            <a:endParaRPr lang="en-US" altLang="ko-KR" sz="44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9" name="Google Shape;57;p11">
            <a:extLst>
              <a:ext uri="{FF2B5EF4-FFF2-40B4-BE49-F238E27FC236}">
                <a16:creationId xmlns:a16="http://schemas.microsoft.com/office/drawing/2014/main" id="{E3927A6B-D301-419B-A687-5B81C9865C94}"/>
              </a:ext>
            </a:extLst>
          </p:cNvPr>
          <p:cNvSpPr txBox="1">
            <a:spLocks/>
          </p:cNvSpPr>
          <p:nvPr/>
        </p:nvSpPr>
        <p:spPr>
          <a:xfrm>
            <a:off x="983632" y="3669709"/>
            <a:ext cx="5429694" cy="64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AI 3</a:t>
            </a:r>
            <a:r>
              <a:rPr lang="ko-KR" altLang="en-US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반</a:t>
            </a:r>
            <a:endParaRPr lang="en-US" altLang="ko-KR" sz="32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1F6765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l"/>
            <a:r>
              <a:rPr lang="ko-KR" altLang="en-US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 잘하고 </a:t>
            </a:r>
            <a:r>
              <a:rPr lang="en-US" altLang="ko-KR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10</a:t>
            </a:r>
            <a:r>
              <a:rPr lang="ko-KR" altLang="en-US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은조</a:t>
            </a:r>
            <a:endParaRPr lang="en-US" altLang="ko-KR" sz="32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1F6765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875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450814" y="1309272"/>
            <a:ext cx="11107774" cy="5105816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A300D-6D05-4AE7-8A87-DFE9CA726507}"/>
              </a:ext>
            </a:extLst>
          </p:cNvPr>
          <p:cNvSpPr/>
          <p:nvPr/>
        </p:nvSpPr>
        <p:spPr>
          <a:xfrm>
            <a:off x="633411" y="1465049"/>
            <a:ext cx="41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정적 행동 다중 분류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DNN 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CE8AD-5EDC-06AA-A73B-58FBCA51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28" y="2165870"/>
            <a:ext cx="1990271" cy="405291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64CA93-7191-1787-0775-7B4B4C897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399" y="2165870"/>
            <a:ext cx="6134100" cy="360680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85CE4CB-642F-858E-7D38-723CDB41C114}"/>
              </a:ext>
            </a:extLst>
          </p:cNvPr>
          <p:cNvSpPr/>
          <p:nvPr/>
        </p:nvSpPr>
        <p:spPr>
          <a:xfrm>
            <a:off x="5602514" y="4049486"/>
            <a:ext cx="1030515" cy="3918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004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450814" y="1309272"/>
            <a:ext cx="11107774" cy="5105816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A300D-6D05-4AE7-8A87-DFE9CA726507}"/>
              </a:ext>
            </a:extLst>
          </p:cNvPr>
          <p:cNvSpPr/>
          <p:nvPr/>
        </p:nvSpPr>
        <p:spPr>
          <a:xfrm>
            <a:off x="633411" y="1465049"/>
            <a:ext cx="41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동적 행동 다중 분류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DNN 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217C75-4AC1-CAC9-445A-94777E044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56" y="2081460"/>
            <a:ext cx="7503728" cy="38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5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450814" y="1309272"/>
            <a:ext cx="11107774" cy="5105816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A300D-6D05-4AE7-8A87-DFE9CA726507}"/>
              </a:ext>
            </a:extLst>
          </p:cNvPr>
          <p:cNvSpPr/>
          <p:nvPr/>
        </p:nvSpPr>
        <p:spPr>
          <a:xfrm>
            <a:off x="633411" y="1465049"/>
            <a:ext cx="41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Font typeface="Arial"/>
              <a:buChar char="▪"/>
            </a:pP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정적 행동 다중 분류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DNN 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 평가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8" name="그림 7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F5C90CE-C5FA-37FD-C77D-F585CD63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254" y="1802055"/>
            <a:ext cx="7289318" cy="454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56B1D-C888-68D9-59F1-5B8016279A3D}"/>
              </a:ext>
            </a:extLst>
          </p:cNvPr>
          <p:cNvSpPr txBox="1"/>
          <p:nvPr/>
        </p:nvSpPr>
        <p:spPr>
          <a:xfrm>
            <a:off x="1132114" y="2351314"/>
            <a:ext cx="1558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800" dirty="0"/>
              <a:t>LAYING</a:t>
            </a:r>
          </a:p>
          <a:p>
            <a:pPr algn="r"/>
            <a:r>
              <a:rPr kumimoji="1" lang="en-US" altLang="ko-KR" sz="1800" dirty="0"/>
              <a:t>SITTING</a:t>
            </a:r>
          </a:p>
          <a:p>
            <a:pPr algn="r"/>
            <a:r>
              <a:rPr kumimoji="1" lang="en-US" altLang="ko-KR" sz="1800" dirty="0"/>
              <a:t>STANDING</a:t>
            </a:r>
            <a:endParaRPr kumimoji="1" lang="ko-KR" altLang="en-US" sz="1800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1A29E48-83F1-86E9-F87A-A3426836131A}"/>
              </a:ext>
            </a:extLst>
          </p:cNvPr>
          <p:cNvSpPr/>
          <p:nvPr/>
        </p:nvSpPr>
        <p:spPr>
          <a:xfrm>
            <a:off x="5268686" y="2274136"/>
            <a:ext cx="4528458" cy="107768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SITTING</a:t>
            </a:r>
            <a:r>
              <a:rPr kumimoji="1" lang="ko-KR" altLang="en-US" dirty="0">
                <a:solidFill>
                  <a:schemeClr val="tx1"/>
                </a:solidFill>
              </a:rPr>
              <a:t>과 </a:t>
            </a:r>
            <a:r>
              <a:rPr kumimoji="1" lang="en-US" altLang="ko-KR" dirty="0">
                <a:solidFill>
                  <a:schemeClr val="tx1"/>
                </a:solidFill>
              </a:rPr>
              <a:t>STANDING</a:t>
            </a:r>
            <a:r>
              <a:rPr kumimoji="1" lang="ko-KR" altLang="en-US" dirty="0">
                <a:solidFill>
                  <a:schemeClr val="tx1"/>
                </a:solidFill>
              </a:rPr>
              <a:t>의 경우 정적인 특성 중에서도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센서의 높낮이인 </a:t>
            </a:r>
            <a:r>
              <a:rPr kumimoji="1" lang="en-US" altLang="ko-KR" dirty="0">
                <a:solidFill>
                  <a:schemeClr val="tx1"/>
                </a:solidFill>
              </a:rPr>
              <a:t>Y</a:t>
            </a:r>
            <a:r>
              <a:rPr kumimoji="1" lang="ko-KR" altLang="en-US" dirty="0">
                <a:solidFill>
                  <a:schemeClr val="tx1"/>
                </a:solidFill>
              </a:rPr>
              <a:t>에 대해서만 차이가 발생하기 때문에 분류의 성능이 낮아진 것으로 유추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436DF28-7129-9755-75A2-F894EB53039F}"/>
              </a:ext>
            </a:extLst>
          </p:cNvPr>
          <p:cNvSpPr/>
          <p:nvPr/>
        </p:nvSpPr>
        <p:spPr>
          <a:xfrm>
            <a:off x="3404598" y="2649530"/>
            <a:ext cx="1103085" cy="7022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737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450814" y="1309272"/>
            <a:ext cx="11107774" cy="5105816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A300D-6D05-4AE7-8A87-DFE9CA726507}"/>
              </a:ext>
            </a:extLst>
          </p:cNvPr>
          <p:cNvSpPr/>
          <p:nvPr/>
        </p:nvSpPr>
        <p:spPr>
          <a:xfrm>
            <a:off x="633411" y="1465049"/>
            <a:ext cx="41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동적 행동 다중 분류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DNN 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B39442-525D-DE9D-B597-03057481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56" y="2071278"/>
            <a:ext cx="7503729" cy="390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5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450814" y="1309272"/>
            <a:ext cx="11107774" cy="5105816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A300D-6D05-4AE7-8A87-DFE9CA726507}"/>
              </a:ext>
            </a:extLst>
          </p:cNvPr>
          <p:cNvSpPr/>
          <p:nvPr/>
        </p:nvSpPr>
        <p:spPr>
          <a:xfrm>
            <a:off x="633411" y="1465049"/>
            <a:ext cx="41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동적 행동 다중 분류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DNN 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CE8AD-5EDC-06AA-A73B-58FBCA51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28" y="2165870"/>
            <a:ext cx="1990271" cy="405291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64CA93-7191-1787-0775-7B4B4C897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399" y="2165870"/>
            <a:ext cx="6134100" cy="360680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85CE4CB-642F-858E-7D38-723CDB41C114}"/>
              </a:ext>
            </a:extLst>
          </p:cNvPr>
          <p:cNvSpPr/>
          <p:nvPr/>
        </p:nvSpPr>
        <p:spPr>
          <a:xfrm>
            <a:off x="5602514" y="4049486"/>
            <a:ext cx="1030515" cy="3918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6906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450814" y="1309272"/>
            <a:ext cx="11107774" cy="5105816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A300D-6D05-4AE7-8A87-DFE9CA726507}"/>
              </a:ext>
            </a:extLst>
          </p:cNvPr>
          <p:cNvSpPr/>
          <p:nvPr/>
        </p:nvSpPr>
        <p:spPr>
          <a:xfrm>
            <a:off x="633411" y="1465049"/>
            <a:ext cx="41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Font typeface="Arial"/>
              <a:buChar char="▪"/>
            </a:pP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정적 행동 다중 분류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DNN 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 평가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7" name="그림 6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430CC234-2FA0-6CB3-8166-94780E64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253" y="1772825"/>
            <a:ext cx="7417425" cy="4683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56B1D-C888-68D9-59F1-5B8016279A3D}"/>
              </a:ext>
            </a:extLst>
          </p:cNvPr>
          <p:cNvSpPr txBox="1"/>
          <p:nvPr/>
        </p:nvSpPr>
        <p:spPr>
          <a:xfrm>
            <a:off x="450814" y="2351314"/>
            <a:ext cx="223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800" dirty="0"/>
              <a:t>WALKING</a:t>
            </a:r>
          </a:p>
          <a:p>
            <a:pPr algn="r"/>
            <a:r>
              <a:rPr kumimoji="1" lang="en-US" altLang="ko-KR" sz="1800" dirty="0"/>
              <a:t>WALKING DOWN</a:t>
            </a:r>
          </a:p>
          <a:p>
            <a:pPr algn="r"/>
            <a:r>
              <a:rPr kumimoji="1" lang="en-US" altLang="ko-KR" sz="1800" dirty="0"/>
              <a:t>WALKING UP</a:t>
            </a:r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63266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3.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종합 결과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C91485-9904-45A0-9B96-C7939102DFCE}"/>
              </a:ext>
            </a:extLst>
          </p:cNvPr>
          <p:cNvSpPr/>
          <p:nvPr/>
        </p:nvSpPr>
        <p:spPr>
          <a:xfrm>
            <a:off x="724845" y="1840010"/>
            <a:ext cx="5669280" cy="4338721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708F68-EBE2-4A09-B870-BBB4570F0D05}"/>
              </a:ext>
            </a:extLst>
          </p:cNvPr>
          <p:cNvSpPr/>
          <p:nvPr/>
        </p:nvSpPr>
        <p:spPr>
          <a:xfrm>
            <a:off x="450813" y="1309272"/>
            <a:ext cx="1555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 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24CA9B-0F97-47EF-AF6D-6458ACA9091C}"/>
              </a:ext>
            </a:extLst>
          </p:cNvPr>
          <p:cNvSpPr/>
          <p:nvPr/>
        </p:nvSpPr>
        <p:spPr>
          <a:xfrm>
            <a:off x="6627911" y="2102427"/>
            <a:ext cx="5143175" cy="1706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296" indent="-310296">
              <a:lnSpc>
                <a:spcPct val="15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Data01_test.csv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의 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X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데이터로 추론 수행</a:t>
            </a:r>
            <a:endParaRPr lang="en-US" altLang="ko-KR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310296" indent="-310296">
              <a:lnSpc>
                <a:spcPct val="15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정확도는 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98.2%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의 성능</a:t>
            </a:r>
            <a:endParaRPr lang="en-US" altLang="ko-KR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167"/>
            </a:pP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-&gt;</a:t>
            </a: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SITTING</a:t>
            </a: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과 </a:t>
            </a: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STANDING</a:t>
            </a: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의 분류의 성능 향상에 개선점 보임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8B113-FC05-F8C0-24AF-E535B9DC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4" y="2141043"/>
            <a:ext cx="1651000" cy="292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5E86C1-A39D-B903-5AD0-4E8D2B0A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475" y="2611440"/>
            <a:ext cx="4101043" cy="33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97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55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450813" y="1309272"/>
            <a:ext cx="11289241" cy="5105816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0.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수행 과정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5B80381D-0BBB-A71D-19F6-B343B5D8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67" y="2996314"/>
            <a:ext cx="1731723" cy="1731723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AB808A06-0023-5B13-B5B4-7E28B1F61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982" y="2996317"/>
            <a:ext cx="1731723" cy="1731723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6B634589-55B8-DD17-1D9E-4D40066F2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297" y="2996315"/>
            <a:ext cx="1731723" cy="1731723"/>
          </a:xfrm>
          <a:prstGeom prst="rect">
            <a:avLst/>
          </a:prstGeom>
        </p:spPr>
      </p:pic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CFC2F3BF-F0F0-062D-DFC9-54E6EDEC1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610" y="2996314"/>
            <a:ext cx="1731723" cy="1731723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D055E51-BAA3-0C65-A5A2-F2DC57557714}"/>
              </a:ext>
            </a:extLst>
          </p:cNvPr>
          <p:cNvSpPr/>
          <p:nvPr/>
        </p:nvSpPr>
        <p:spPr>
          <a:xfrm>
            <a:off x="699667" y="2336328"/>
            <a:ext cx="1731723" cy="4634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준비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03DEC51-DD7D-2954-CADC-7E0E61586B7F}"/>
              </a:ext>
            </a:extLst>
          </p:cNvPr>
          <p:cNvSpPr/>
          <p:nvPr/>
        </p:nvSpPr>
        <p:spPr>
          <a:xfrm>
            <a:off x="3719982" y="2336327"/>
            <a:ext cx="1731723" cy="4634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kumimoji="1" lang="ko-KR" altLang="en-US" b="1" dirty="0" err="1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R" altLang="en-US" b="1" dirty="0">
              <a:solidFill>
                <a:sysClr val="windowText" lastClr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1340B7DF-C123-8BF0-3E14-AA4303F3370D}"/>
              </a:ext>
            </a:extLst>
          </p:cNvPr>
          <p:cNvSpPr/>
          <p:nvPr/>
        </p:nvSpPr>
        <p:spPr>
          <a:xfrm>
            <a:off x="6740296" y="2336327"/>
            <a:ext cx="1731723" cy="4634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5E37377-C2AB-A8B6-1B33-AB0A6408DE44}"/>
              </a:ext>
            </a:extLst>
          </p:cNvPr>
          <p:cNvSpPr/>
          <p:nvPr/>
        </p:nvSpPr>
        <p:spPr>
          <a:xfrm>
            <a:off x="9760609" y="2336327"/>
            <a:ext cx="1731723" cy="46346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ysClr val="windowText" lastClr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2158354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1.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데이터 분석 및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전처리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B2077E-11B2-04DC-9D1E-BFDF5A762782}"/>
              </a:ext>
            </a:extLst>
          </p:cNvPr>
          <p:cNvSpPr/>
          <p:nvPr/>
        </p:nvSpPr>
        <p:spPr>
          <a:xfrm>
            <a:off x="633411" y="1465049"/>
            <a:ext cx="41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목표 변수 확인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0473ECF-ED6F-7D7A-8910-4DB6B3F7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48" y="2429170"/>
            <a:ext cx="6056269" cy="2447174"/>
          </a:xfrm>
          <a:prstGeom prst="rect">
            <a:avLst/>
          </a:prstGeom>
        </p:spPr>
      </p:pic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C0172E95-D967-75E2-0E09-88ED51242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117" y="2030325"/>
            <a:ext cx="4871119" cy="27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1.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데이터 분석 및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전처리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B2077E-11B2-04DC-9D1E-BFDF5A762782}"/>
              </a:ext>
            </a:extLst>
          </p:cNvPr>
          <p:cNvSpPr/>
          <p:nvPr/>
        </p:nvSpPr>
        <p:spPr>
          <a:xfrm>
            <a:off x="633412" y="1465049"/>
            <a:ext cx="2088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목표 변수 확인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151961-3478-B170-055D-BE9D5ADC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890" y="1346716"/>
            <a:ext cx="6147698" cy="5019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7A77C6-9805-7881-80DA-A077197DED9A}"/>
              </a:ext>
            </a:extLst>
          </p:cNvPr>
          <p:cNvSpPr/>
          <p:nvPr/>
        </p:nvSpPr>
        <p:spPr>
          <a:xfrm>
            <a:off x="1011218" y="1793949"/>
            <a:ext cx="430305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15"/>
              </a:spcBef>
              <a:buSzPts val="1800"/>
            </a:pP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T-SNE</a:t>
            </a:r>
            <a:r>
              <a:rPr lang="ko-KR" altLang="en-US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이용한 목표변수 군집화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171450" indent="-171450">
              <a:spcBef>
                <a:spcPts val="615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LAYING</a:t>
            </a:r>
            <a:r>
              <a:rPr lang="ko-KR" altLang="en-US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의 경우</a:t>
            </a:r>
            <a:r>
              <a:rPr lang="en-US" altLang="ko-KR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센서가 지표면과 평평한 상태에서 움직이지 않는 경향으로 따로 분류</a:t>
            </a:r>
            <a:endParaRPr lang="en-US" altLang="ko-KR" sz="12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171450" indent="-171450">
              <a:spcBef>
                <a:spcPts val="615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STANDING</a:t>
            </a:r>
            <a:r>
              <a:rPr lang="ko-KR" altLang="en-US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과 </a:t>
            </a:r>
            <a:r>
              <a:rPr lang="en-US" altLang="ko-KR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SITTING</a:t>
            </a:r>
            <a:r>
              <a:rPr lang="ko-KR" altLang="en-US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의 경우</a:t>
            </a:r>
            <a:r>
              <a:rPr lang="en-US" altLang="ko-KR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센서가 움직이지 않는 상태에서 서있기와 앉기는 단순 높낮이의 차이만 보이기에 비슷하게 분류</a:t>
            </a:r>
            <a:endParaRPr lang="en-US" altLang="ko-KR" sz="12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171450" indent="-171450">
              <a:spcBef>
                <a:spcPts val="615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WALKING, WALKING_DOWNSTAIRS, WALKING_UPSTAIRS</a:t>
            </a:r>
            <a:r>
              <a:rPr lang="ko-KR" altLang="en-US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의 경우</a:t>
            </a:r>
            <a:r>
              <a:rPr lang="en-US" altLang="ko-KR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동적인 활동으로 지표면으로 </a:t>
            </a:r>
            <a:r>
              <a:rPr lang="ko-KR" altLang="en-US" sz="12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부터의</a:t>
            </a:r>
            <a:r>
              <a:rPr lang="ko-KR" altLang="en-US" sz="12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높낮이에 따라 차이가 나기 때문에 크게 비교할 수가 없기에 같이 분류</a:t>
            </a:r>
          </a:p>
          <a:p>
            <a:pPr>
              <a:spcBef>
                <a:spcPts val="615"/>
              </a:spcBef>
              <a:buSzPts val="1800"/>
            </a:pP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07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1.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데이터 분석 및 </a:t>
            </a:r>
            <a:r>
              <a:rPr lang="ko-KR" altLang="en-US" sz="28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전처리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C1D5D-E0A5-D1D2-C790-4FB4C1DF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58" y="1251293"/>
            <a:ext cx="8917104" cy="494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 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모델링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04C513-2C08-260C-8A56-63946554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68" y="1948139"/>
            <a:ext cx="10035882" cy="35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9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450814" y="1309272"/>
            <a:ext cx="11107774" cy="5105816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A300D-6D05-4AE7-8A87-DFE9CA726507}"/>
              </a:ext>
            </a:extLst>
          </p:cNvPr>
          <p:cNvSpPr/>
          <p:nvPr/>
        </p:nvSpPr>
        <p:spPr>
          <a:xfrm>
            <a:off x="633411" y="1465049"/>
            <a:ext cx="41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동적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정적 이진 분류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DNN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모델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3FCD4F5-101A-F3BC-D7CA-8222E71D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1" y="3002806"/>
            <a:ext cx="6528145" cy="33412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49A5F1-D933-4625-24A3-243E0C7B9932}"/>
              </a:ext>
            </a:extLst>
          </p:cNvPr>
          <p:cNvSpPr/>
          <p:nvPr/>
        </p:nvSpPr>
        <p:spPr>
          <a:xfrm>
            <a:off x="1060530" y="1782220"/>
            <a:ext cx="41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Dense Layer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활성화 함수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: </a:t>
            </a:r>
            <a:r>
              <a:rPr lang="en-US" altLang="ko-KR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elu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1" name="그림 10" descr="라인, 그래프, 도표, 평행이(가) 표시된 사진&#10;&#10;자동 생성된 설명">
            <a:extLst>
              <a:ext uri="{FF2B5EF4-FFF2-40B4-BE49-F238E27FC236}">
                <a16:creationId xmlns:a16="http://schemas.microsoft.com/office/drawing/2014/main" id="{2353A09E-EEA6-CFDB-44EE-12943FC2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170" y="3410043"/>
            <a:ext cx="2973142" cy="2881660"/>
          </a:xfrm>
          <a:prstGeom prst="rect">
            <a:avLst/>
          </a:prstGeom>
        </p:spPr>
      </p:pic>
      <p:pic>
        <p:nvPicPr>
          <p:cNvPr id="14" name="그림 13" descr="라인, 영수증, 그래프, 도표이(가) 표시된 사진&#10;&#10;자동 생성된 설명">
            <a:extLst>
              <a:ext uri="{FF2B5EF4-FFF2-40B4-BE49-F238E27FC236}">
                <a16:creationId xmlns:a16="http://schemas.microsoft.com/office/drawing/2014/main" id="{3F250B35-2C44-2540-B05B-16ABFB528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170" y="1469647"/>
            <a:ext cx="2230201" cy="17800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09CF6B-9C8D-8747-FCD3-9B813088C372}"/>
              </a:ext>
            </a:extLst>
          </p:cNvPr>
          <p:cNvSpPr/>
          <p:nvPr/>
        </p:nvSpPr>
        <p:spPr>
          <a:xfrm>
            <a:off x="1538629" y="2098048"/>
            <a:ext cx="62000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15"/>
              </a:spcBef>
              <a:buSzPts val="1800"/>
            </a:pP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Why? 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센서의 값이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-1~1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이기 때문에 </a:t>
            </a:r>
            <a:r>
              <a:rPr lang="en-US" altLang="ko-KR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ReLU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 시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이하의 값은 </a:t>
            </a:r>
            <a:r>
              <a:rPr lang="ko-KR" altLang="en-US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죽어버리기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때문에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비선형성을 띄면서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이하의 값도 </a:t>
            </a:r>
            <a:r>
              <a:rPr lang="ko-KR" altLang="en-US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학습시켜주기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위하여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elu</a:t>
            </a:r>
            <a:r>
              <a:rPr lang="ko-KR" altLang="en-US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사용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54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450814" y="1309272"/>
            <a:ext cx="11107774" cy="5105816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A300D-6D05-4AE7-8A87-DFE9CA726507}"/>
              </a:ext>
            </a:extLst>
          </p:cNvPr>
          <p:cNvSpPr/>
          <p:nvPr/>
        </p:nvSpPr>
        <p:spPr>
          <a:xfrm>
            <a:off x="633411" y="1465049"/>
            <a:ext cx="41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동적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정적 이진 분류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DNN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모델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CE8AD-5EDC-06AA-A73B-58FBCA51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28" y="2165870"/>
            <a:ext cx="1990271" cy="4052915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AAB38C-3BBE-3DA1-BE4D-B982CD601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399" y="2165870"/>
            <a:ext cx="6134100" cy="3606800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5C49FB-7BEB-D70B-BB36-CFB58B5F4D7E}"/>
              </a:ext>
            </a:extLst>
          </p:cNvPr>
          <p:cNvSpPr/>
          <p:nvPr/>
        </p:nvSpPr>
        <p:spPr>
          <a:xfrm>
            <a:off x="5602514" y="4049486"/>
            <a:ext cx="1030515" cy="3918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13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04658B-C3B3-41D2-83C4-455237456A25}"/>
              </a:ext>
            </a:extLst>
          </p:cNvPr>
          <p:cNvSpPr/>
          <p:nvPr/>
        </p:nvSpPr>
        <p:spPr>
          <a:xfrm>
            <a:off x="450814" y="1309272"/>
            <a:ext cx="11107774" cy="5105816"/>
          </a:xfrm>
          <a:prstGeom prst="rect">
            <a:avLst/>
          </a:prstGeom>
          <a:solidFill>
            <a:srgbClr val="D9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0793A9B-06C1-40F0-83F0-0D0FF6BDE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2.</a:t>
            </a:r>
            <a:r>
              <a:rPr lang="ko-KR" altLang="en-US" sz="28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 모델링</a:t>
            </a:r>
            <a:endParaRPr sz="2800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00000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A300D-6D05-4AE7-8A87-DFE9CA726507}"/>
              </a:ext>
            </a:extLst>
          </p:cNvPr>
          <p:cNvSpPr/>
          <p:nvPr/>
        </p:nvSpPr>
        <p:spPr>
          <a:xfrm>
            <a:off x="633411" y="1465049"/>
            <a:ext cx="41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2427">
              <a:spcBef>
                <a:spcPts val="615"/>
              </a:spcBef>
              <a:buSzPts val="1800"/>
              <a:buChar char="▪"/>
            </a:pP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동적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정적 이진 분류 </a:t>
            </a:r>
            <a:r>
              <a:rPr lang="en-US" altLang="ko-KR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DNN</a:t>
            </a:r>
            <a:r>
              <a:rPr lang="ko-KR" altLang="en-US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모델 평가</a:t>
            </a:r>
            <a:endParaRPr lang="en-US" altLang="ko-KR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2D5C3A-D871-FD80-8D38-66285653B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254" y="1869709"/>
            <a:ext cx="8079922" cy="4448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2FCF2-A6AB-42AB-0874-8CDEF0FB9234}"/>
              </a:ext>
            </a:extLst>
          </p:cNvPr>
          <p:cNvSpPr txBox="1"/>
          <p:nvPr/>
        </p:nvSpPr>
        <p:spPr>
          <a:xfrm>
            <a:off x="1132114" y="2481942"/>
            <a:ext cx="155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800" dirty="0"/>
              <a:t>정적</a:t>
            </a:r>
            <a:endParaRPr kumimoji="1" lang="en-US" altLang="ko-KR" sz="1800" dirty="0"/>
          </a:p>
          <a:p>
            <a:pPr algn="r"/>
            <a:r>
              <a:rPr kumimoji="1" lang="ko-KR" altLang="en-US" sz="1800" dirty="0"/>
              <a:t>동적</a:t>
            </a:r>
          </a:p>
        </p:txBody>
      </p:sp>
    </p:spTree>
    <p:extLst>
      <p:ext uri="{BB962C8B-B14F-4D97-AF65-F5344CB8AC3E}">
        <p14:creationId xmlns:p14="http://schemas.microsoft.com/office/powerpoint/2010/main" val="3443443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6" ma:contentTypeDescription="새 문서를 만듭니다." ma:contentTypeScope="" ma:versionID="e9974894dc087bc702e39d51fac416ef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41cd493e84cfcb347ae251f59b06abf5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9138D2-7D62-4711-8DD2-E2A210C093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7a468-9f2d-455b-8425-136ceb0ac253"/>
    <ds:schemaRef ds:uri="9114dcef-bd0d-459c-b9d7-fc63398c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74F5F0-E47C-4CD4-9BF1-D80ACD90DC05}">
  <ds:schemaRefs>
    <ds:schemaRef ds:uri="9114dcef-bd0d-459c-b9d7-fc63398cdbee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1857a468-9f2d-455b-8425-136ceb0ac253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B6E4AB4-6812-4825-A477-08F4E47042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7463</TotalTime>
  <Words>306</Words>
  <Application>Microsoft Macintosh PowerPoint</Application>
  <PresentationFormat>와이드스크린</PresentationFormat>
  <Paragraphs>57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NanumGothic</vt:lpstr>
      <vt:lpstr>나눔스퀘어 네오 ExtraBold</vt:lpstr>
      <vt:lpstr>나눔스퀘어 네오 Heavy</vt:lpstr>
      <vt:lpstr>나눔스퀘어 네오 Regular</vt:lpstr>
      <vt:lpstr>Malgun Gothic</vt:lpstr>
      <vt:lpstr>Noto Sans Symbols</vt:lpstr>
      <vt:lpstr>Arial</vt:lpstr>
      <vt:lpstr>Calibri</vt:lpstr>
      <vt:lpstr>Office 테마</vt:lpstr>
      <vt:lpstr>PowerPoint 프레젠테이션</vt:lpstr>
      <vt:lpstr>0. 수행 과정</vt:lpstr>
      <vt:lpstr>1. 데이터 분석 및 전처리</vt:lpstr>
      <vt:lpstr>1. 데이터 분석 및 전처리</vt:lpstr>
      <vt:lpstr>1. 데이터 분석 및 전처리</vt:lpstr>
      <vt:lpstr>2. 모델링</vt:lpstr>
      <vt:lpstr>2. 모델링</vt:lpstr>
      <vt:lpstr>2. 모델링</vt:lpstr>
      <vt:lpstr>2. 모델링</vt:lpstr>
      <vt:lpstr>2. 모델링</vt:lpstr>
      <vt:lpstr>2. 모델링</vt:lpstr>
      <vt:lpstr>2. 모델링</vt:lpstr>
      <vt:lpstr>2. 모델링</vt:lpstr>
      <vt:lpstr>2. 모델링</vt:lpstr>
      <vt:lpstr>2. 모델링</vt:lpstr>
      <vt:lpstr>3. 종합 결과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문동규</cp:lastModifiedBy>
  <cp:revision>386</cp:revision>
  <dcterms:modified xsi:type="dcterms:W3CDTF">2024-03-28T05:41:23Z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</Properties>
</file>